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381" r:id="rId4"/>
    <p:sldId id="561" r:id="rId5"/>
    <p:sldId id="742" r:id="rId6"/>
    <p:sldId id="563" r:id="rId8"/>
    <p:sldId id="720" r:id="rId9"/>
    <p:sldId id="619" r:id="rId10"/>
    <p:sldId id="719" r:id="rId11"/>
    <p:sldId id="721" r:id="rId12"/>
    <p:sldId id="718" r:id="rId13"/>
    <p:sldId id="717" r:id="rId14"/>
    <p:sldId id="715" r:id="rId15"/>
    <p:sldId id="716" r:id="rId16"/>
    <p:sldId id="729" r:id="rId17"/>
    <p:sldId id="730" r:id="rId18"/>
    <p:sldId id="731" r:id="rId19"/>
    <p:sldId id="732" r:id="rId20"/>
    <p:sldId id="733" r:id="rId21"/>
    <p:sldId id="734" r:id="rId22"/>
    <p:sldId id="735" r:id="rId23"/>
    <p:sldId id="736" r:id="rId24"/>
    <p:sldId id="737" r:id="rId25"/>
    <p:sldId id="738" r:id="rId26"/>
    <p:sldId id="739" r:id="rId27"/>
    <p:sldId id="740" r:id="rId28"/>
    <p:sldId id="741" r:id="rId29"/>
    <p:sldId id="350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76" y="368"/>
      </p:cViewPr>
      <p:guideLst>
        <p:guide orient="horz" pos="2084"/>
        <p:guide pos="38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gs" Target="tags/tag67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https://jobs.51job.com/shenzhen-nsq/106760310.html?s=01&amp;t=0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https://jobs.51job.com/shanghai-cnq/96924400.html?s=01&amp;t=0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https://jobs.51job.com/beijing-hdq/108969432.html?s=01&amp;t=0</a:t>
            </a:r>
            <a:endParaRPr lang="en-US" altLang="zh-CN" dirty="0"/>
          </a:p>
          <a:p>
            <a:r>
              <a:rPr lang="en-US" altLang="zh-CN" dirty="0"/>
              <a:t>https://jobs.51job.com/guangzhou-thq/90840150.html?s=01&amp;t=0</a:t>
            </a:r>
            <a:endParaRPr lang="en-US" altLang="zh-CN" dirty="0"/>
          </a:p>
          <a:p>
            <a:r>
              <a:rPr lang="en-US" altLang="zh-CN"/>
              <a:t>https://jobs.51job.com/beijing/108228208.html?s=01&amp;t=0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enjoy.ke.qq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8313" y="6395244"/>
            <a:ext cx="38322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课 堂：</a:t>
            </a:r>
            <a:r>
              <a:rPr lang="en-US" altLang="zh-CN" smtClean="0">
                <a:hlinkClick r:id="rId3"/>
              </a:rPr>
              <a:t>http://enjoy.ke.qq.com/</a:t>
            </a:r>
            <a:endParaRPr lang="zh-CN" altLang="en-US" smtClean="0"/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8286750" y="6411205"/>
            <a:ext cx="3832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官 方 群：</a:t>
            </a:r>
            <a:r>
              <a:rPr lang="en-US" altLang="zh-CN" smtClean="0"/>
              <a:t>921908169</a:t>
            </a:r>
            <a:endParaRPr lang="en-US" altLang="zh-CN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38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4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4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 smtClean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</a:t>
            </a:r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9325" y="1861185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手写</a:t>
            </a:r>
            <a:r>
              <a:rPr lang="en-US" altLang="zh-CN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butterknife</a:t>
            </a:r>
            <a:r>
              <a:rPr lang="zh-CN" altLang="en-US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框架</a:t>
            </a:r>
            <a:endParaRPr lang="zh-CN" altLang="en-US" sz="3200" dirty="0" smtClean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92877" cy="369332"/>
            <a:chOff x="1139058" y="5604513"/>
            <a:chExt cx="4093013" cy="36877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733838" cy="3687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2124346685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阿媛老师：2807762965</a:t>
              </a: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15:35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访问者模式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" y="1903730"/>
            <a:ext cx="3809365" cy="32664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59045" y="1903730"/>
            <a:ext cx="4754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年终时，公司需要对员工进行业绩考核</a:t>
            </a:r>
            <a:endParaRPr lang="zh-CN" altLang="en-US"/>
          </a:p>
          <a:p>
            <a:r>
              <a:rPr lang="zh-CN" altLang="en-US"/>
              <a:t>不同领域的管理人员对员工的评定标准不一致</a:t>
            </a:r>
            <a:endParaRPr lang="zh-CN" altLang="en-US"/>
          </a:p>
          <a:p>
            <a:r>
              <a:rPr lang="en-US" altLang="zh-CN"/>
              <a:t>CEO:</a:t>
            </a:r>
            <a:r>
              <a:rPr lang="zh-CN" altLang="en-US"/>
              <a:t>只关心</a:t>
            </a:r>
            <a:r>
              <a:rPr lang="en-US" altLang="zh-CN"/>
              <a:t>kpi</a:t>
            </a:r>
            <a:endParaRPr lang="en-US" altLang="zh-CN"/>
          </a:p>
          <a:p>
            <a:r>
              <a:rPr lang="en-US" altLang="zh-CN"/>
              <a:t>CTO:</a:t>
            </a:r>
            <a:r>
              <a:rPr lang="zh-CN" altLang="en-US"/>
              <a:t>关心经理的产品数，工程师的代码量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59045" y="4283075"/>
            <a:ext cx="675449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对象结构稳定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需要对一个结构中的每个元素进行很多不同的并且不相关的操作</a:t>
            </a:r>
            <a:endParaRPr lang="zh-CN" altLang="en-US"/>
          </a:p>
          <a:p>
            <a:r>
              <a:rPr lang="zh-CN" altLang="en-US"/>
              <a:t>，且不希望这些操作</a:t>
            </a:r>
            <a:r>
              <a:rPr lang="en-US" altLang="zh-CN"/>
              <a:t>“</a:t>
            </a:r>
            <a:r>
              <a:rPr lang="zh-CN" altLang="en-US"/>
              <a:t>污染</a:t>
            </a:r>
            <a:r>
              <a:rPr lang="en-US" altLang="zh-CN"/>
              <a:t>”</a:t>
            </a:r>
            <a:r>
              <a:rPr lang="zh-CN" altLang="en-US"/>
              <a:t>这些对象的类，也不希望修改这些类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034280" y="4273550"/>
            <a:ext cx="6866890" cy="1021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访问者模式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 descr="%VX6{$88BSCXC6CV(}~DTQ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160" y="932815"/>
            <a:ext cx="9342755" cy="559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访问者模式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graphicFrame>
        <p:nvGraphicFramePr>
          <p:cNvPr id="3" name="表格 2"/>
          <p:cNvGraphicFramePr/>
          <p:nvPr/>
        </p:nvGraphicFramePr>
        <p:xfrm>
          <a:off x="948690" y="1475740"/>
          <a:ext cx="10391140" cy="387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5570"/>
                <a:gridCol w="5195570"/>
              </a:tblGrid>
              <a:tr h="7747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优点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缺点</a:t>
                      </a:r>
                      <a:endParaRPr lang="zh-CN" altLang="en-US"/>
                    </a:p>
                  </a:txBody>
                  <a:tcPr/>
                </a:tc>
              </a:tr>
              <a:tr h="7747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各角色职责分离，符合单一职责原则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具体元素对访问者公布细节，违反迪米特原则</a:t>
                      </a:r>
                      <a:endParaRPr lang="zh-CN" altLang="en-US"/>
                    </a:p>
                  </a:txBody>
                  <a:tcPr/>
                </a:tc>
              </a:tr>
              <a:tr h="7747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可扩展性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具体元素变更时代价太大</a:t>
                      </a:r>
                      <a:endParaRPr lang="zh-CN" altLang="en-US"/>
                    </a:p>
                  </a:txBody>
                  <a:tcPr/>
                </a:tc>
              </a:tr>
              <a:tr h="7747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使数据结构和作用结构上的操作解耦</a:t>
                      </a: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违反了依赖倒置原则</a:t>
                      </a:r>
                      <a:endParaRPr lang="zh-CN" altLang="en-US"/>
                    </a:p>
                  </a:txBody>
                  <a:tcPr/>
                </a:tc>
              </a:tr>
              <a:tr h="7747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灵活性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7080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学习了能做什么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37" y="1120978"/>
            <a:ext cx="9149420" cy="46160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Android </a:t>
            </a:r>
            <a:r>
              <a:rPr lang="zh-CN" altLang="en-US" sz="2000" dirty="0">
                <a:solidFill>
                  <a:srgbClr val="0070C0"/>
                </a:solidFill>
              </a:rPr>
              <a:t>初中级开发工程师发展瓶颈？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04809" y="1350335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417809" y="1978328"/>
            <a:ext cx="2578919" cy="2785731"/>
          </a:xfrm>
          <a:prstGeom prst="roundRect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buClr>
                <a:srgbClr val="FF0000"/>
              </a:buClr>
              <a:defRPr/>
            </a:pPr>
            <a:endParaRPr lang="en-US" altLang="zh-CN" sz="1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72" y="2038259"/>
            <a:ext cx="1906391" cy="16177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0160" y="3840898"/>
            <a:ext cx="2546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工作内容多是简单</a:t>
            </a:r>
            <a:r>
              <a:rPr lang="en-US" altLang="zh-CN" sz="1400" dirty="0"/>
              <a:t>UI</a:t>
            </a:r>
            <a:r>
              <a:rPr lang="zh-CN" altLang="en-US" sz="1400" dirty="0"/>
              <a:t>界面开发和第三方</a:t>
            </a:r>
            <a:r>
              <a:rPr lang="en-US" altLang="zh-CN" sz="1400" dirty="0"/>
              <a:t>SDK</a:t>
            </a:r>
            <a:r>
              <a:rPr lang="zh-CN" altLang="en-US" sz="1400" dirty="0"/>
              <a:t>整合，对原理和底层开发了解不深</a:t>
            </a:r>
            <a:endParaRPr lang="zh-CN" altLang="en-US" sz="1400" dirty="0"/>
          </a:p>
        </p:txBody>
      </p:sp>
      <p:sp>
        <p:nvSpPr>
          <p:cNvPr id="19" name="圆角矩形 18"/>
          <p:cNvSpPr/>
          <p:nvPr/>
        </p:nvSpPr>
        <p:spPr bwMode="auto">
          <a:xfrm>
            <a:off x="3265281" y="1998969"/>
            <a:ext cx="2578919" cy="2785731"/>
          </a:xfrm>
          <a:prstGeom prst="roundRect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buClr>
                <a:srgbClr val="FF0000"/>
              </a:buClr>
              <a:defRPr/>
            </a:pPr>
            <a:endParaRPr lang="en-US" altLang="zh-CN" sz="1400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3307721" y="3969261"/>
            <a:ext cx="2546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长期在小型软件公司、外包公司工作，对老技术反复</a:t>
            </a:r>
            <a:r>
              <a:rPr lang="en-US" altLang="zh-CN" sz="1400" dirty="0"/>
              <a:t>copy</a:t>
            </a:r>
            <a:endParaRPr lang="zh-CN" altLang="en-US" sz="1400" dirty="0"/>
          </a:p>
        </p:txBody>
      </p:sp>
      <p:sp>
        <p:nvSpPr>
          <p:cNvPr id="25" name="圆角矩形 24"/>
          <p:cNvSpPr/>
          <p:nvPr/>
        </p:nvSpPr>
        <p:spPr bwMode="auto">
          <a:xfrm>
            <a:off x="6180463" y="1998969"/>
            <a:ext cx="2578919" cy="2785731"/>
          </a:xfrm>
          <a:prstGeom prst="roundRect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buClr>
                <a:srgbClr val="FF0000"/>
              </a:buClr>
              <a:defRPr/>
            </a:pPr>
            <a:endParaRPr lang="en-US" altLang="zh-CN" sz="14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6212814" y="3889567"/>
            <a:ext cx="2546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初、中级移动开发岗位薪资上升空间有限，想要高薪，必须深入学习</a:t>
            </a:r>
            <a:endParaRPr lang="zh-CN" altLang="en-US" sz="1400" dirty="0"/>
          </a:p>
        </p:txBody>
      </p:sp>
      <p:sp>
        <p:nvSpPr>
          <p:cNvPr id="28" name="圆角矩形 27"/>
          <p:cNvSpPr/>
          <p:nvPr/>
        </p:nvSpPr>
        <p:spPr bwMode="auto">
          <a:xfrm>
            <a:off x="9107818" y="2038259"/>
            <a:ext cx="2578919" cy="2785731"/>
          </a:xfrm>
          <a:prstGeom prst="roundRect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buClr>
                <a:srgbClr val="FF0000"/>
              </a:buClr>
              <a:defRPr/>
            </a:pPr>
            <a:endParaRPr lang="en-US" altLang="zh-CN" sz="1400" b="1" dirty="0"/>
          </a:p>
        </p:txBody>
      </p:sp>
      <p:sp>
        <p:nvSpPr>
          <p:cNvPr id="30" name="文本框 29"/>
          <p:cNvSpPr txBox="1"/>
          <p:nvPr/>
        </p:nvSpPr>
        <p:spPr>
          <a:xfrm>
            <a:off x="9140169" y="3900829"/>
            <a:ext cx="2546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入门后想要提升比较难，市场上基本找不到体系化的高级移动互联网课程进行学习</a:t>
            </a:r>
            <a:endParaRPr lang="zh-CN" altLang="en-US" sz="1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42" y="2054905"/>
            <a:ext cx="1928034" cy="15486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686" y="2054905"/>
            <a:ext cx="1944823" cy="15189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223" y="2054905"/>
            <a:ext cx="1883793" cy="1518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2186324" y="1088611"/>
            <a:ext cx="7369175" cy="109333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图片上传怎么做？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90838" y="3059668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不能说，接口怎么实现，我就怎么调用，虽然我们都是这么做的</a:t>
            </a:r>
            <a:endParaRPr lang="zh-CN" altLang="en-US" dirty="0"/>
          </a:p>
        </p:txBody>
      </p:sp>
      <p:pic>
        <p:nvPicPr>
          <p:cNvPr id="4100" name="Picture 4" descr="æ¥çæºå¾å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51802" y="2323068"/>
            <a:ext cx="1225279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392" y="4165600"/>
            <a:ext cx="1465689" cy="14474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20160" y="4765040"/>
            <a:ext cx="5078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：明白什么是</a:t>
            </a:r>
            <a:r>
              <a:rPr lang="en-US" altLang="zh-CN" dirty="0"/>
              <a:t>Http</a:t>
            </a:r>
            <a:r>
              <a:rPr lang="zh-CN" altLang="en-US" dirty="0"/>
              <a:t>，从而知道</a:t>
            </a:r>
            <a:r>
              <a:rPr lang="en-US" altLang="zh-CN" dirty="0"/>
              <a:t>http</a:t>
            </a:r>
            <a:r>
              <a:rPr lang="zh-CN" altLang="en-US" dirty="0"/>
              <a:t>如何上传图片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：使用</a:t>
            </a:r>
            <a:r>
              <a:rPr lang="en-US" altLang="zh-CN" dirty="0" err="1"/>
              <a:t>okhttp</a:t>
            </a:r>
            <a:r>
              <a:rPr lang="zh-CN" altLang="en-US" dirty="0"/>
              <a:t>，</a:t>
            </a:r>
            <a:r>
              <a:rPr lang="en-US" altLang="zh-CN" dirty="0"/>
              <a:t>retrofit</a:t>
            </a:r>
            <a:r>
              <a:rPr lang="zh-CN" altLang="en-US" dirty="0"/>
              <a:t>怎么是实现这个过程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032" y="2258902"/>
            <a:ext cx="8476885" cy="17429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032" y="4162911"/>
            <a:ext cx="8476885" cy="1742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1300162"/>
            <a:ext cx="11191875" cy="4257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2124346685</a:t>
            </a:r>
            <a:endParaRPr lang="en-US" altLang="zh-CN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933" y="2284902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34123" y="3757479"/>
            <a:ext cx="1898661" cy="1819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2915143" y="3757479"/>
            <a:ext cx="1797343" cy="2449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Lison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复旦大学工程硕士，专注技术十年，产品控、代码控，拥有丰富的项目经验，主持研发了多个成功上线的大型互联网项目。热爱互联网，热衷于各种Web技术，精通JAVA、J2EE和前端开发，擅长互联网高并发、高可靠架构设计，有丰富的实战经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677030" y="3757479"/>
            <a:ext cx="1879725" cy="2027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移动架构师，曾就职于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等一线互联网公司。有多年的项目研发经验，精通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高级控件开发，性能优化，多种开源框架开发经验，热爱代码，对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197328" y="3757479"/>
            <a:ext cx="1797343" cy="2659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国防科技大学计算机学院研究生毕业， 全球首批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开发者，开发的软件曾被上市公司收购，也有软件一度进入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Google play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 paid list;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十余年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0" name="Picture 2" descr="C:\Users\dev\Desktop\微信图片_201807231426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499" y="1039396"/>
            <a:ext cx="1946633" cy="246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图片 35" descr="上半身_修改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6328" y="1067805"/>
            <a:ext cx="2011347" cy="24459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85625" y="1308658"/>
            <a:ext cx="2492912" cy="1964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030" y="1077077"/>
            <a:ext cx="1988543" cy="246016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0012" y="1077077"/>
            <a:ext cx="1835660" cy="2460162"/>
          </a:xfrm>
          <a:prstGeom prst="rect">
            <a:avLst/>
          </a:prstGeom>
        </p:spPr>
      </p:pic>
      <p:sp>
        <p:nvSpPr>
          <p:cNvPr id="17" name="文本框 5"/>
          <p:cNvSpPr txBox="1"/>
          <p:nvPr/>
        </p:nvSpPr>
        <p:spPr>
          <a:xfrm>
            <a:off x="9945947" y="3783727"/>
            <a:ext cx="1879725" cy="20356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某游戏公司主程，前爱奇艺高级工程师。多年移动平台开发经验，涉猎广泛，热爱技术与研究。主要对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、架构与性能优化拥有深入的理解及开发经验。授课严谨负责。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2124346685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34123" y="3757479"/>
            <a:ext cx="1898661" cy="1819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2915143" y="3757479"/>
            <a:ext cx="1797343" cy="2449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Lison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复旦大学工程硕士，专注技术十年，产品控、代码控，拥有丰富的项目经验，主持研发了多个成功上线的大型互联网项目。热爱互联网，热衷于各种Web技术，精通JAVA、J2EE和前端开发，擅长互联网高并发、高可靠架构设计，有丰富的实战经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677030" y="3757479"/>
            <a:ext cx="1879725" cy="2027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移动架构师，曾就职于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等一线互联网公司。有多年的项目研发经验，精通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高级控件开发，性能优化，多种开源框架开发经验，热爱代码，对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197328" y="3757479"/>
            <a:ext cx="1797343" cy="2659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国防科技大学计算机学院研究生毕业， 全球首批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开发者，开发的软件曾被上市公司收购，也有软件一度进入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Google play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 paid list;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十余年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0" name="Picture 2" descr="C:\Users\dev\Desktop\微信图片_201807231426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499" y="1039396"/>
            <a:ext cx="1946633" cy="246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图片 35" descr="上半身_修改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6328" y="1067805"/>
            <a:ext cx="2011347" cy="24459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85625" y="1308658"/>
            <a:ext cx="2492912" cy="1964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030" y="1077077"/>
            <a:ext cx="1988543" cy="246016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0012" y="1068187"/>
            <a:ext cx="1835660" cy="2460162"/>
          </a:xfrm>
          <a:prstGeom prst="rect">
            <a:avLst/>
          </a:prstGeom>
        </p:spPr>
      </p:pic>
      <p:sp>
        <p:nvSpPr>
          <p:cNvPr id="17" name="文本框 5"/>
          <p:cNvSpPr txBox="1"/>
          <p:nvPr/>
        </p:nvSpPr>
        <p:spPr>
          <a:xfrm>
            <a:off x="9945947" y="3783727"/>
            <a:ext cx="1879725" cy="20356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某游戏公司主程，前爱奇艺高级工程师。多年移动平台开发经验，涉猎广泛，热爱技术与研究。主要对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、架构与性能优化拥有深入的理解及开发经验。授课严谨负责。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PA_任意多边形 13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5"/>
            </p:custDataLst>
          </p:nvPr>
        </p:nvSpPr>
        <p:spPr>
          <a:xfrm>
            <a:off x="1002030" y="4149090"/>
            <a:ext cx="2109470" cy="2872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编译期注解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注解处理器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3.javapoet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335">
                <a:sym typeface="+mn-ea"/>
              </a:rPr>
              <a:t>处理器注册</a:t>
            </a:r>
            <a:endParaRPr lang="zh-CN" altLang="en-US" sz="1335"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>
                <a:sym typeface="+mn-ea"/>
              </a:rPr>
              <a:t>5.</a:t>
            </a:r>
            <a:r>
              <a:rPr lang="en-US" altLang="zh-CN" sz="133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annotationProcessor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6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en-US" altLang="zh-CN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butterknife</a:t>
            </a:r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核心技术探究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8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9"/>
            </p:custDataLst>
          </p:nvPr>
        </p:nvSpPr>
        <p:spPr>
          <a:xfrm>
            <a:off x="9683083" y="4154763"/>
            <a:ext cx="103378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架构师之路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0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61035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2"/>
            </p:custDataLst>
          </p:nvPr>
        </p:nvGrpSpPr>
        <p:grpSpPr>
          <a:xfrm>
            <a:off x="525389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3"/>
            </p:custDataLst>
          </p:nvPr>
        </p:nvSpPr>
        <p:spPr>
          <a:xfrm>
            <a:off x="5158740" y="4149090"/>
            <a:ext cx="2070735" cy="132715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1.butterknife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框架代码生成原理分析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手写</a:t>
            </a: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butterknife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框架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4"/>
            </p:custDataLst>
          </p:nvPr>
        </p:nvSpPr>
        <p:spPr>
          <a:xfrm>
            <a:off x="5090385" y="3556386"/>
            <a:ext cx="234442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butterknife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框架原理解析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3" grpId="0" bldLvl="0" animBg="1"/>
      <p:bldP spid="61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又谈注解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10" name="图片 9" descr="YBA1[852OYC6$J0(B4498AJ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" y="1941830"/>
            <a:ext cx="3256915" cy="14763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719320" y="1941830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运行时注解：因为性能问题被一些人所诟病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719320" y="3225800"/>
            <a:ext cx="6898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编译期注解：依赖</a:t>
            </a:r>
            <a:r>
              <a:rPr lang="en-US" altLang="zh-CN"/>
              <a:t>APT</a:t>
            </a:r>
            <a:r>
              <a:rPr lang="zh-CN" altLang="en-US"/>
              <a:t>（如</a:t>
            </a:r>
            <a:r>
              <a:rPr lang="en-US" altLang="zh-CN"/>
              <a:t>ButterKnife Dragger Retrofit</a:t>
            </a:r>
            <a:r>
              <a:rPr lang="zh-CN" altLang="en-US"/>
              <a:t>都基于</a:t>
            </a:r>
            <a:r>
              <a:rPr lang="en-US" altLang="zh-CN"/>
              <a:t>APT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APT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14" name="文本框 13"/>
          <p:cNvSpPr txBox="1"/>
          <p:nvPr/>
        </p:nvSpPr>
        <p:spPr>
          <a:xfrm>
            <a:off x="554990" y="1345565"/>
            <a:ext cx="54641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APT(Annotation Processing Tool)是一种处理注释的工具,它对源代码文件进行检测找出其中的Annotation，根据注解自动生成代码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55625" y="3933190"/>
            <a:ext cx="10073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APT的处理要素</a:t>
            </a:r>
            <a:endParaRPr lang="zh-CN" altLang="en-US"/>
          </a:p>
          <a:p>
            <a:r>
              <a:rPr lang="zh-CN" altLang="en-US"/>
              <a:t>　　注解处理器（AbstractProcess）+代码处理（javaPoet）+处理器注册（AutoService）+apt                     </a:t>
            </a:r>
            <a:r>
              <a:rPr lang="en-US" altLang="zh-CN"/>
              <a:t>(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annotationProcessor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555625" y="2690495"/>
            <a:ext cx="88074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annotationProcessor和android-apt的功能是一样的，它们是替代关系，在认识它们之前，先来看看APT</a:t>
            </a:r>
            <a:endParaRPr lang="zh-CN" altLang="en-US"/>
          </a:p>
          <a:p>
            <a:r>
              <a:rPr lang="zh-CN" altLang="en-US"/>
              <a:t>annotationProcessor是APT工具中的一种，他是google开发的内置框架，不需要引入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使用APT来处理annotation的流程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3" name="文本框 2"/>
          <p:cNvSpPr txBox="1"/>
          <p:nvPr/>
        </p:nvSpPr>
        <p:spPr>
          <a:xfrm>
            <a:off x="328295" y="1496060"/>
            <a:ext cx="408368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 定义注解（如@automain） </a:t>
            </a:r>
            <a:endParaRPr lang="zh-CN" altLang="en-US"/>
          </a:p>
          <a:p>
            <a:r>
              <a:rPr lang="zh-CN" altLang="en-US"/>
              <a:t>2. 定义注解处理器，自定义需要生成代码 </a:t>
            </a:r>
            <a:endParaRPr lang="zh-CN" altLang="en-US"/>
          </a:p>
          <a:p>
            <a:r>
              <a:rPr lang="zh-CN" altLang="en-US"/>
              <a:t>3.使用处理器 </a:t>
            </a:r>
            <a:endParaRPr lang="zh-CN" altLang="en-US"/>
          </a:p>
          <a:p>
            <a:r>
              <a:rPr lang="zh-CN" altLang="en-US"/>
              <a:t>4.APT自动完成如下工作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140" y="1232535"/>
            <a:ext cx="5714365" cy="3447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代码中的元素结构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A%SJBI5U(7}KORS%G%~1TQ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095" y="1630680"/>
            <a:ext cx="7790180" cy="24193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11095" y="4789170"/>
            <a:ext cx="90074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API</a:t>
            </a:r>
            <a:r>
              <a:rPr lang="zh-CN" altLang="en-US"/>
              <a:t>文档地址：http://tool.oschina.net/uploads/apidocs/jdk-zh/javax/lang/model/element/Element.html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运行注解处理器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5" name="文本框 4"/>
          <p:cNvSpPr txBox="1"/>
          <p:nvPr/>
        </p:nvSpPr>
        <p:spPr>
          <a:xfrm>
            <a:off x="440690" y="1187450"/>
            <a:ext cx="931037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方案1</a:t>
            </a:r>
            <a:endParaRPr lang="zh-CN" altLang="en-US"/>
          </a:p>
          <a:p>
            <a:r>
              <a:rPr lang="zh-CN" altLang="en-US"/>
              <a:t>1、在 processors 库的 main 目录下新建 resources 资源文件夹；</a:t>
            </a:r>
            <a:endParaRPr lang="zh-CN" altLang="en-US"/>
          </a:p>
          <a:p>
            <a:r>
              <a:rPr lang="zh-CN" altLang="en-US"/>
              <a:t>2、在 resources文件夹下建立 META-INF/services 目录文件夹；</a:t>
            </a:r>
            <a:endParaRPr lang="zh-CN" altLang="en-US"/>
          </a:p>
          <a:p>
            <a:r>
              <a:rPr lang="zh-CN" altLang="en-US"/>
              <a:t>3、在 META-INF/services 目录文件夹下创建 javax.annotation.processing.Processor 文件；</a:t>
            </a:r>
            <a:endParaRPr lang="zh-CN" altLang="en-US"/>
          </a:p>
          <a:p>
            <a:r>
              <a:rPr lang="zh-CN" altLang="en-US"/>
              <a:t>4、在 javax.annotation.processing.Processor 文件写入注解处理器的全称，包括包路径；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方案2</a:t>
            </a:r>
            <a:endParaRPr lang="zh-CN" altLang="en-US"/>
          </a:p>
          <a:p>
            <a:r>
              <a:rPr lang="zh-CN" altLang="en-US"/>
              <a:t>@AutoService(Processor.class)</a:t>
            </a:r>
            <a:endParaRPr lang="zh-CN" altLang="en-US"/>
          </a:p>
          <a:p>
            <a:r>
              <a:rPr lang="zh-CN" altLang="en-US"/>
              <a:t>每一个注解处理器类都必须有一个空的构造函数，默认不写就行;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KSO_WM_DOC_GUID" val="{2351796f-5b7e-4c11-9a79-eb52d875a194}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3619</Words>
  <Application>WPS 演示</Application>
  <PresentationFormat>宽屏</PresentationFormat>
  <Paragraphs>282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Calibri</vt:lpstr>
      <vt:lpstr>等线</vt:lpstr>
      <vt:lpstr>Clear Sans Light</vt:lpstr>
      <vt:lpstr>Yu Gothic UI Light</vt:lpstr>
      <vt:lpstr>Times New Roman</vt:lpstr>
      <vt:lpstr>Impact</vt:lpstr>
      <vt:lpstr>Arial Unicode MS</vt:lpstr>
      <vt:lpstr>等线 Light</vt:lpstr>
      <vt:lpstr>Source Sans Pro</vt:lpstr>
      <vt:lpstr>Roboto condensed</vt:lpstr>
      <vt:lpstr>Segoe Print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Zero</cp:lastModifiedBy>
  <cp:revision>5026</cp:revision>
  <dcterms:created xsi:type="dcterms:W3CDTF">2016-08-30T15:34:00Z</dcterms:created>
  <dcterms:modified xsi:type="dcterms:W3CDTF">2019-03-14T14:09:22Z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